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60-4110-8AAB-047B7B761D9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60-4110-8AAB-047B7B761D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60-4110-8AAB-047B7B761D9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A60-4110-8AAB-047B7B761D9D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60-4110-8AAB-047B7B761D9D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A60-4110-8AAB-047B7B761D9D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60-4110-8AAB-047B7B761D9D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A60-4110-8AAB-047B7B761D9D}"/>
              </c:ext>
            </c:extLst>
          </c:dPt>
          <c:cat>
            <c:strRef>
              <c:f>Лист1!$A$2:$A$9</c:f>
              <c:strCache>
                <c:ptCount val="8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0.15</c:v>
                </c:pt>
                <c:pt idx="1">
                  <c:v>0.6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0.7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0-4110-8AAB-047B7B761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rgbClr val="3399FF"/>
            </a:solidFill>
          </c:spPr>
          <c:dPt>
            <c:idx val="0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AC-429F-9D80-ADA7ADA5B931}"/>
              </c:ext>
            </c:extLst>
          </c:dPt>
          <c:dPt>
            <c:idx val="1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AC-429F-9D80-ADA7ADA5B931}"/>
              </c:ext>
            </c:extLst>
          </c:dPt>
          <c:dPt>
            <c:idx val="2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AC-429F-9D80-ADA7ADA5B931}"/>
              </c:ext>
            </c:extLst>
          </c:dPt>
          <c:dPt>
            <c:idx val="3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AC-429F-9D80-ADA7ADA5B931}"/>
              </c:ext>
            </c:extLst>
          </c:dPt>
          <c:dPt>
            <c:idx val="4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AC-429F-9D80-ADA7ADA5B931}"/>
              </c:ext>
            </c:extLst>
          </c:dPt>
          <c:dPt>
            <c:idx val="5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2AC-429F-9D80-ADA7ADA5B931}"/>
              </c:ext>
            </c:extLst>
          </c:dPt>
          <c:dPt>
            <c:idx val="6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2AC-429F-9D80-ADA7ADA5B931}"/>
              </c:ext>
            </c:extLst>
          </c:dPt>
          <c:dPt>
            <c:idx val="7"/>
            <c:bubble3D val="0"/>
            <c:spPr>
              <a:solidFill>
                <a:srgbClr val="33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2AC-429F-9D80-ADA7ADA5B931}"/>
              </c:ext>
            </c:extLst>
          </c:dPt>
          <c:cat>
            <c:strRef>
              <c:f>Лист1!$A$2:$A$9</c:f>
              <c:strCache>
                <c:ptCount val="8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A-4A85-B563-B94DA7741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68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6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5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6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8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16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51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7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A43F-3401-4D78-B138-71CF69ED2138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84B1-6684-4D32-8A2D-9D3730116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9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48" y="2695562"/>
            <a:ext cx="3418840" cy="4162438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58054662"/>
              </p:ext>
            </p:extLst>
          </p:nvPr>
        </p:nvGraphicFramePr>
        <p:xfrm>
          <a:off x="-1" y="0"/>
          <a:ext cx="3889829" cy="26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02206"/>
              </p:ext>
            </p:extLst>
          </p:nvPr>
        </p:nvGraphicFramePr>
        <p:xfrm>
          <a:off x="3439667" y="229841"/>
          <a:ext cx="4305300" cy="1143000"/>
        </p:xfrm>
        <a:graphic>
          <a:graphicData uri="http://schemas.openxmlformats.org/drawingml/2006/table">
            <a:tbl>
              <a:tblPr/>
              <a:tblGrid>
                <a:gridCol w="1537834">
                  <a:extLst>
                    <a:ext uri="{9D8B030D-6E8A-4147-A177-3AD203B41FA5}">
                      <a16:colId xmlns:a16="http://schemas.microsoft.com/office/drawing/2014/main" val="901640765"/>
                    </a:ext>
                  </a:extLst>
                </a:gridCol>
                <a:gridCol w="1382144">
                  <a:extLst>
                    <a:ext uri="{9D8B030D-6E8A-4147-A177-3AD203B41FA5}">
                      <a16:colId xmlns:a16="http://schemas.microsoft.com/office/drawing/2014/main" val="338021908"/>
                    </a:ext>
                  </a:extLst>
                </a:gridCol>
                <a:gridCol w="1385322">
                  <a:extLst>
                    <a:ext uri="{9D8B030D-6E8A-4147-A177-3AD203B41FA5}">
                      <a16:colId xmlns:a16="http://schemas.microsoft.com/office/drawing/2014/main" val="3378616799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Параметры жилого помещения: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584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 кв.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194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комнат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23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Тариф на отопление: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18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01.07.2017 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1 424,30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01.07.2017 г.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1 478,42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48292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23082"/>
              </p:ext>
            </p:extLst>
          </p:nvPr>
        </p:nvGraphicFramePr>
        <p:xfrm>
          <a:off x="3515867" y="1757013"/>
          <a:ext cx="8417055" cy="4780948"/>
        </p:xfrm>
        <a:graphic>
          <a:graphicData uri="http://schemas.openxmlformats.org/drawingml/2006/table">
            <a:tbl>
              <a:tblPr/>
              <a:tblGrid>
                <a:gridCol w="1530374">
                  <a:extLst>
                    <a:ext uri="{9D8B030D-6E8A-4147-A177-3AD203B41FA5}">
                      <a16:colId xmlns:a16="http://schemas.microsoft.com/office/drawing/2014/main" val="1345041269"/>
                    </a:ext>
                  </a:extLst>
                </a:gridCol>
                <a:gridCol w="1375439">
                  <a:extLst>
                    <a:ext uri="{9D8B030D-6E8A-4147-A177-3AD203B41FA5}">
                      <a16:colId xmlns:a16="http://schemas.microsoft.com/office/drawing/2014/main" val="3001600577"/>
                    </a:ext>
                  </a:extLst>
                </a:gridCol>
                <a:gridCol w="1378601">
                  <a:extLst>
                    <a:ext uri="{9D8B030D-6E8A-4147-A177-3AD203B41FA5}">
                      <a16:colId xmlns:a16="http://schemas.microsoft.com/office/drawing/2014/main" val="2973170204"/>
                    </a:ext>
                  </a:extLst>
                </a:gridCol>
                <a:gridCol w="1375439">
                  <a:extLst>
                    <a:ext uri="{9D8B030D-6E8A-4147-A177-3AD203B41FA5}">
                      <a16:colId xmlns:a16="http://schemas.microsoft.com/office/drawing/2014/main" val="1158764939"/>
                    </a:ext>
                  </a:extLst>
                </a:gridCol>
                <a:gridCol w="1378601">
                  <a:extLst>
                    <a:ext uri="{9D8B030D-6E8A-4147-A177-3AD203B41FA5}">
                      <a16:colId xmlns:a16="http://schemas.microsoft.com/office/drawing/2014/main" val="3320127167"/>
                    </a:ext>
                  </a:extLst>
                </a:gridCol>
                <a:gridCol w="1378601">
                  <a:extLst>
                    <a:ext uri="{9D8B030D-6E8A-4147-A177-3AD203B41FA5}">
                      <a16:colId xmlns:a16="http://schemas.microsoft.com/office/drawing/2014/main" val="3771676921"/>
                    </a:ext>
                  </a:extLst>
                </a:gridCol>
              </a:tblGrid>
              <a:tr h="668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Расчетный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Старая (до 01.09.2017) система расчета (1/12)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Новая (с 01.09.2017) система расчёта (1/8)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Фактически предъявлено в 2017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950358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0,0184988 Гкал/м2 * 51 м2 * 1424,30 руб./Гкал = 1 343,74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3 380,31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факт ОДПУ / S жил.+неж. * S кв.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641323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2 615,64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985085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2 177,83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173544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2 017,47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017190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35837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578570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0,0184988 Гкал/м2 * 51 м2 * 1478,42 руб./Гкал = 1 394,80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233111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772810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факт ОДПУ / S жил.+неж. * S кв.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31043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1 604,02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1 604,02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092170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1 952,72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1 952,72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99291"/>
                  </a:ext>
                </a:extLst>
              </a:tr>
              <a:tr h="22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920392"/>
                  </a:ext>
                </a:extLst>
              </a:tr>
              <a:tr h="445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начислено за 2017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16 431,24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16 704,01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16 570,74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735687"/>
                  </a:ext>
                </a:extLst>
              </a:tr>
              <a:tr h="323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Факт по ОДПУ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16 704,01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16 704,01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16 704,01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61583"/>
                  </a:ext>
                </a:extLst>
              </a:tr>
              <a:tr h="6686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Годовая корректировка за 2017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272,77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133,27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97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3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82228851"/>
              </p:ext>
            </p:extLst>
          </p:nvPr>
        </p:nvGraphicFramePr>
        <p:xfrm>
          <a:off x="-168729" y="0"/>
          <a:ext cx="4041730" cy="251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" y="2423568"/>
            <a:ext cx="3686175" cy="467677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3084"/>
              </p:ext>
            </p:extLst>
          </p:nvPr>
        </p:nvGraphicFramePr>
        <p:xfrm>
          <a:off x="3449574" y="96940"/>
          <a:ext cx="4305300" cy="1333500"/>
        </p:xfrm>
        <a:graphic>
          <a:graphicData uri="http://schemas.openxmlformats.org/drawingml/2006/table">
            <a:tbl>
              <a:tblPr/>
              <a:tblGrid>
                <a:gridCol w="1535790">
                  <a:extLst>
                    <a:ext uri="{9D8B030D-6E8A-4147-A177-3AD203B41FA5}">
                      <a16:colId xmlns:a16="http://schemas.microsoft.com/office/drawing/2014/main" val="2518670011"/>
                    </a:ext>
                  </a:extLst>
                </a:gridCol>
                <a:gridCol w="1383165">
                  <a:extLst>
                    <a:ext uri="{9D8B030D-6E8A-4147-A177-3AD203B41FA5}">
                      <a16:colId xmlns:a16="http://schemas.microsoft.com/office/drawing/2014/main" val="1131308148"/>
                    </a:ext>
                  </a:extLst>
                </a:gridCol>
                <a:gridCol w="1386345">
                  <a:extLst>
                    <a:ext uri="{9D8B030D-6E8A-4147-A177-3AD203B41FA5}">
                      <a16:colId xmlns:a16="http://schemas.microsoft.com/office/drawing/2014/main" val="20957567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Параметры жилого помещения: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150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 кв.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502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комнат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075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 по отоплению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Гкал /кв.м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8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Тариф: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7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01.07.2016 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1 424,30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949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01.07.2016 г.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1 478,42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9878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69862"/>
              </p:ext>
            </p:extLst>
          </p:nvPr>
        </p:nvGraphicFramePr>
        <p:xfrm>
          <a:off x="3568446" y="1768414"/>
          <a:ext cx="8510777" cy="4824406"/>
        </p:xfrm>
        <a:graphic>
          <a:graphicData uri="http://schemas.openxmlformats.org/drawingml/2006/table">
            <a:tbl>
              <a:tblPr/>
              <a:tblGrid>
                <a:gridCol w="1547414">
                  <a:extLst>
                    <a:ext uri="{9D8B030D-6E8A-4147-A177-3AD203B41FA5}">
                      <a16:colId xmlns:a16="http://schemas.microsoft.com/office/drawing/2014/main" val="520874650"/>
                    </a:ext>
                  </a:extLst>
                </a:gridCol>
                <a:gridCol w="1390755">
                  <a:extLst>
                    <a:ext uri="{9D8B030D-6E8A-4147-A177-3AD203B41FA5}">
                      <a16:colId xmlns:a16="http://schemas.microsoft.com/office/drawing/2014/main" val="2917654683"/>
                    </a:ext>
                  </a:extLst>
                </a:gridCol>
                <a:gridCol w="1393951">
                  <a:extLst>
                    <a:ext uri="{9D8B030D-6E8A-4147-A177-3AD203B41FA5}">
                      <a16:colId xmlns:a16="http://schemas.microsoft.com/office/drawing/2014/main" val="208110004"/>
                    </a:ext>
                  </a:extLst>
                </a:gridCol>
                <a:gridCol w="1390755">
                  <a:extLst>
                    <a:ext uri="{9D8B030D-6E8A-4147-A177-3AD203B41FA5}">
                      <a16:colId xmlns:a16="http://schemas.microsoft.com/office/drawing/2014/main" val="2721390202"/>
                    </a:ext>
                  </a:extLst>
                </a:gridCol>
                <a:gridCol w="1393951">
                  <a:extLst>
                    <a:ext uri="{9D8B030D-6E8A-4147-A177-3AD203B41FA5}">
                      <a16:colId xmlns:a16="http://schemas.microsoft.com/office/drawing/2014/main" val="2131451047"/>
                    </a:ext>
                  </a:extLst>
                </a:gridCol>
                <a:gridCol w="1393951">
                  <a:extLst>
                    <a:ext uri="{9D8B030D-6E8A-4147-A177-3AD203B41FA5}">
                      <a16:colId xmlns:a16="http://schemas.microsoft.com/office/drawing/2014/main" val="2417496436"/>
                    </a:ext>
                  </a:extLst>
                </a:gridCol>
              </a:tblGrid>
              <a:tr h="630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Расчётный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Старая система расчёта (1/12)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Новая система расчёта по факту (1/8)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Фактически предъявлено в 2017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152471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0,0272 Гкал/м2 * 33 м2 * 1424,30 руб./Гкал * 8/12 = 852,30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0,0272 Гкал/м2 * 33 м2 * 1424,30 руб./Гкал = 1278,45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985192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36204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976215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21023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193973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705444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0,0272 Гкал/м2 * 33 м2 * 1478,42 руб./Гкал * 8/12 = 884,69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6815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217443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0,0272 Гкал/м2 * 33 м2 * 1478,42 руб./Гкал = 1327,03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99262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6217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519347"/>
                  </a:ext>
                </a:extLst>
              </a:tr>
              <a:tr h="2213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72326"/>
                  </a:ext>
                </a:extLst>
              </a:tr>
              <a:tr h="44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было предъявлено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10 421,92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12 191,30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881774"/>
                  </a:ext>
                </a:extLst>
              </a:tr>
              <a:tr h="652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должны предъявить по нормативу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10 421,92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05988"/>
                  </a:ext>
                </a:extLst>
              </a:tr>
              <a:tr h="44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Годовая корректировка в 2017 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-1 769,36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3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2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10515600" cy="10355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5"/>
                </a:solidFill>
              </a:rPr>
              <a:t>Положительные моменты при оплате в течение отопительного сезона (1/8).</a:t>
            </a:r>
            <a:endParaRPr lang="ru-RU" sz="4400" b="1" dirty="0">
              <a:solidFill>
                <a:schemeClr val="accent5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698322" y="2011680"/>
            <a:ext cx="10230935" cy="3709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smtClean="0">
                <a:solidFill>
                  <a:srgbClr val="7030A0"/>
                </a:solidFill>
              </a:rPr>
              <a:t>1. Расходы граждан в суммарном значении за год останутся прежними</a:t>
            </a:r>
          </a:p>
          <a:p>
            <a:r>
              <a:rPr lang="ru-RU" sz="4000" smtClean="0">
                <a:solidFill>
                  <a:schemeClr val="tx1"/>
                </a:solidFill>
              </a:rPr>
              <a:t>2. Порядок начисления будет более «Прозрачный»</a:t>
            </a:r>
          </a:p>
          <a:p>
            <a:r>
              <a:rPr lang="ru-RU" sz="4000" smtClean="0">
                <a:solidFill>
                  <a:srgbClr val="7030A0"/>
                </a:solidFill>
              </a:rPr>
              <a:t>3. Со следующего года отпадёт необходимость в корректировках по МКД с ОДПУ</a:t>
            </a:r>
          </a:p>
          <a:p>
            <a:r>
              <a:rPr lang="ru-RU" sz="4000" smtClean="0">
                <a:solidFill>
                  <a:schemeClr val="tx1"/>
                </a:solidFill>
              </a:rPr>
              <a:t>4. Видимый эффект от проводимых мероприятий по энергосбережению</a:t>
            </a:r>
          </a:p>
          <a:p>
            <a:r>
              <a:rPr lang="ru-RU" sz="4000" smtClean="0">
                <a:solidFill>
                  <a:srgbClr val="7030A0"/>
                </a:solidFill>
              </a:rPr>
              <a:t>5. Отсутствие небаланса оплат между ресурсоснабжающими организациями (КТК) и исполнителями коммунальных услуг (УК, ТСЖ) в связи с оплатой фактически поставленного ресурса</a:t>
            </a:r>
          </a:p>
          <a:p>
            <a:r>
              <a:rPr lang="ru-RU" sz="4000" smtClean="0">
                <a:solidFill>
                  <a:schemeClr val="tx1"/>
                </a:solidFill>
              </a:rPr>
              <a:t>6. Отсутствие необходимости корректировки платы в середине года при смене ИКУ (УК, ТСЖ)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A158580-3D0A-43C8-8BFD-C43C66DECB24}"/>
              </a:ext>
            </a:extLst>
          </p:cNvPr>
          <p:cNvSpPr txBox="1">
            <a:spLocks/>
          </p:cNvSpPr>
          <p:nvPr/>
        </p:nvSpPr>
        <p:spPr>
          <a:xfrm>
            <a:off x="833301" y="5570355"/>
            <a:ext cx="10515600" cy="1035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0070C0"/>
                </a:solidFill>
              </a:rPr>
              <a:t>Возвращаемся к схеме, которая 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</a:rPr>
              <a:t>успешно работала ранее</a:t>
            </a:r>
          </a:p>
        </p:txBody>
      </p:sp>
    </p:spTree>
    <p:extLst>
      <p:ext uri="{BB962C8B-B14F-4D97-AF65-F5344CB8AC3E}">
        <p14:creationId xmlns:p14="http://schemas.microsoft.com/office/powerpoint/2010/main" val="3496735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530</Words>
  <Application>Microsoft Office PowerPoint</Application>
  <PresentationFormat>Широкоэкранный</PresentationFormat>
  <Paragraphs>193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Положительные моменты при оплате в течение отопительного сезона (1/8).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Вожегов Алексей Евгеньевич</dc:creator>
  <cp:lastModifiedBy>Докина Надежда Юрьевна</cp:lastModifiedBy>
  <cp:revision>10</cp:revision>
  <dcterms:created xsi:type="dcterms:W3CDTF">2017-10-04T06:12:31Z</dcterms:created>
  <dcterms:modified xsi:type="dcterms:W3CDTF">2017-10-10T11:56:31Z</dcterms:modified>
</cp:coreProperties>
</file>